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6"/>
  </p:notesMasterIdLst>
  <p:sldIdLst>
    <p:sldId id="257" r:id="rId2"/>
    <p:sldId id="272" r:id="rId3"/>
    <p:sldId id="262" r:id="rId4"/>
    <p:sldId id="264" r:id="rId5"/>
    <p:sldId id="265" r:id="rId6"/>
    <p:sldId id="267" r:id="rId7"/>
    <p:sldId id="268" r:id="rId8"/>
    <p:sldId id="269" r:id="rId9"/>
    <p:sldId id="266" r:id="rId10"/>
    <p:sldId id="270" r:id="rId11"/>
    <p:sldId id="274" r:id="rId12"/>
    <p:sldId id="271" r:id="rId13"/>
    <p:sldId id="273"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7A9F7B-9A84-4FE8-88EE-164D79D12C67}" type="datetimeFigureOut">
              <a:rPr lang="en-US" smtClean="0"/>
              <a:pPr/>
              <a:t>19-Dec-13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70920B-AFDF-4A6C-B8C8-746E5B8E1F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470920B-AFDF-4A6C-B8C8-746E5B8E1FA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19-Dec-13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19-Dec-13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19-Dec-13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19-Dec-13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19-Dec-13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19-Dec-13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19-Dec-13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19-Dec-13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19-Dec-13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19-Dec-13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19-Dec-13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19-Dec-13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67200" y="2667000"/>
            <a:ext cx="4648200" cy="2209800"/>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en-US" dirty="0" smtClean="0">
                <a:latin typeface="Aparajita" pitchFamily="34" charset="0"/>
                <a:cs typeface="Aparajita" pitchFamily="34" charset="0"/>
              </a:rPr>
              <a:t>PATEL CHINTAN  (130120119136) </a:t>
            </a:r>
            <a:br>
              <a:rPr lang="en-US" dirty="0" smtClean="0">
                <a:latin typeface="Aparajita" pitchFamily="34" charset="0"/>
                <a:cs typeface="Aparajita" pitchFamily="34" charset="0"/>
              </a:rPr>
            </a:br>
            <a:r>
              <a:rPr lang="en-US" dirty="0" smtClean="0">
                <a:latin typeface="Aparajita" pitchFamily="34" charset="0"/>
                <a:cs typeface="Aparajita" pitchFamily="34" charset="0"/>
              </a:rPr>
              <a:t>POLARA  JAYDIP  (130120119178)  </a:t>
            </a:r>
            <a:br>
              <a:rPr lang="en-US" dirty="0" smtClean="0">
                <a:latin typeface="Aparajita" pitchFamily="34" charset="0"/>
                <a:cs typeface="Aparajita" pitchFamily="34" charset="0"/>
              </a:rPr>
            </a:br>
            <a:r>
              <a:rPr lang="en-US" dirty="0" smtClean="0">
                <a:latin typeface="Aparajita" pitchFamily="34" charset="0"/>
                <a:cs typeface="Aparajita" pitchFamily="34" charset="0"/>
              </a:rPr>
              <a:t>PATEL HARSH J  (130120119140) PATEL HARSHIL  (130120119142) , ASHUTOSH KUMA(130120119009) </a:t>
            </a:r>
            <a:endParaRPr lang="en-US" b="0" dirty="0">
              <a:latin typeface="Constantia" pitchFamily="18" charset="0"/>
            </a:endParaRPr>
          </a:p>
        </p:txBody>
      </p:sp>
      <p:sp>
        <p:nvSpPr>
          <p:cNvPr id="3" name="Subtitle 2"/>
          <p:cNvSpPr>
            <a:spLocks noGrp="1"/>
          </p:cNvSpPr>
          <p:nvPr>
            <p:ph type="subTitle" idx="1"/>
          </p:nvPr>
        </p:nvSpPr>
        <p:spPr>
          <a:xfrm>
            <a:off x="1828800" y="1143000"/>
            <a:ext cx="6477000" cy="1143000"/>
          </a:xfrm>
        </p:spPr>
        <p:style>
          <a:lnRef idx="1">
            <a:schemeClr val="accent1"/>
          </a:lnRef>
          <a:fillRef idx="2">
            <a:schemeClr val="accent1"/>
          </a:fillRef>
          <a:effectRef idx="1">
            <a:schemeClr val="accent1"/>
          </a:effectRef>
          <a:fontRef idx="minor">
            <a:schemeClr val="dk1"/>
          </a:fontRef>
        </p:style>
        <p:txBody>
          <a:bodyPr>
            <a:normAutofit/>
          </a:bodyPr>
          <a:lstStyle/>
          <a:p>
            <a:pPr>
              <a:buFont typeface="Wingdings" pitchFamily="2" charset="2"/>
              <a:buChar char="q"/>
            </a:pPr>
            <a:r>
              <a:rPr lang="en-US" sz="2400" dirty="0" smtClean="0">
                <a:cs typeface="MV Boli" pitchFamily="2" charset="0"/>
              </a:rPr>
              <a:t>  TOPIC:AIR  WAYS (</a:t>
            </a:r>
            <a:r>
              <a:rPr lang="en-US" sz="2400" dirty="0" err="1" smtClean="0">
                <a:cs typeface="MV Boli" pitchFamily="2" charset="0"/>
              </a:rPr>
              <a:t>Transportaion</a:t>
            </a:r>
            <a:r>
              <a:rPr lang="en-US" sz="2400" dirty="0" smtClean="0">
                <a:cs typeface="MV Boli" pitchFamily="2" charset="0"/>
              </a:rPr>
              <a:t> 				Engineering)</a:t>
            </a:r>
            <a:endParaRPr lang="en-US" sz="2400" dirty="0">
              <a:cs typeface="MV Boli" pitchFamily="2" charset="0"/>
            </a:endParaRPr>
          </a:p>
        </p:txBody>
      </p:sp>
      <p:sp>
        <p:nvSpPr>
          <p:cNvPr id="4" name="Title 1"/>
          <p:cNvSpPr txBox="1">
            <a:spLocks/>
          </p:cNvSpPr>
          <p:nvPr/>
        </p:nvSpPr>
        <p:spPr>
          <a:xfrm>
            <a:off x="4495800" y="5029200"/>
            <a:ext cx="4648200" cy="1143000"/>
          </a:xfrm>
          <a:prstGeom prst="rect">
            <a:avLst/>
          </a:prstGeom>
        </p:spPr>
        <p:style>
          <a:lnRef idx="3">
            <a:schemeClr val="lt1"/>
          </a:lnRef>
          <a:fillRef idx="1">
            <a:schemeClr val="accent1"/>
          </a:fillRef>
          <a:effectRef idx="1">
            <a:schemeClr val="accent1"/>
          </a:effectRef>
          <a:fontRef idx="minor">
            <a:schemeClr val="lt1"/>
          </a:fontRef>
        </p:style>
        <p:txBody>
          <a:bodyPr vert="horz" anchor="b">
            <a:normAutofit fontScale="6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000" cap="small" dirty="0" err="1" smtClean="0">
                <a:latin typeface="Constantia" pitchFamily="18" charset="0"/>
              </a:rPr>
              <a:t>Pof</a:t>
            </a:r>
            <a:r>
              <a:rPr lang="en-US" sz="3000" cap="small" dirty="0" smtClean="0">
                <a:latin typeface="Constantia" pitchFamily="18" charset="0"/>
              </a:rPr>
              <a:t> Krishna B </a:t>
            </a:r>
            <a:r>
              <a:rPr lang="en-US" sz="3000" cap="small" dirty="0" err="1" smtClean="0">
                <a:latin typeface="Constantia" pitchFamily="18" charset="0"/>
              </a:rPr>
              <a:t>Suchak</a:t>
            </a:r>
            <a:r>
              <a:rPr lang="en-US" sz="3000" cap="small" dirty="0" smtClean="0">
                <a:latin typeface="Constantia" pitchFamily="18" charset="0"/>
              </a:rPr>
              <a:t>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000" b="0" i="0" u="none" strike="noStrike" kern="1200" cap="small" spc="0" normalizeH="0" baseline="0" noProof="0" dirty="0" smtClean="0">
                <a:ln>
                  <a:noFill/>
                </a:ln>
                <a:solidFill>
                  <a:schemeClr val="lt1"/>
                </a:solidFill>
                <a:effectLst/>
                <a:uLnTx/>
                <a:uFillTx/>
                <a:latin typeface="Constantia" pitchFamily="18" charset="0"/>
                <a:ea typeface="+mn-ea"/>
                <a:cs typeface="+mn-cs"/>
              </a:rPr>
              <a:t>Civil</a:t>
            </a:r>
            <a:r>
              <a:rPr kumimoji="0" lang="en-US" sz="3000" b="0" i="0" u="none" strike="noStrike" kern="1200" cap="small" spc="0" normalizeH="0" noProof="0" dirty="0" smtClean="0">
                <a:ln>
                  <a:noFill/>
                </a:ln>
                <a:solidFill>
                  <a:schemeClr val="lt1"/>
                </a:solidFill>
                <a:effectLst/>
                <a:uLnTx/>
                <a:uFillTx/>
                <a:latin typeface="Constantia" pitchFamily="18" charset="0"/>
                <a:ea typeface="+mn-ea"/>
                <a:cs typeface="+mn-cs"/>
              </a:rPr>
              <a:t> Engineering Department</a:t>
            </a:r>
          </a:p>
          <a:p>
            <a:pPr marL="0" marR="0" lvl="0" indent="0" algn="l" defTabSz="914400" rtl="0" eaLnBrk="1" fontAlgn="auto" latinLnBrk="0" hangingPunct="1">
              <a:lnSpc>
                <a:spcPct val="100000"/>
              </a:lnSpc>
              <a:spcBef>
                <a:spcPct val="0"/>
              </a:spcBef>
              <a:spcAft>
                <a:spcPts val="0"/>
              </a:spcAft>
              <a:buClrTx/>
              <a:buSzTx/>
              <a:buFontTx/>
              <a:buNone/>
              <a:tabLst/>
              <a:defRPr/>
            </a:pPr>
            <a:r>
              <a:rPr lang="en-US" sz="3000" cap="small" baseline="0" dirty="0" err="1" smtClean="0">
                <a:latin typeface="Constantia" pitchFamily="18" charset="0"/>
              </a:rPr>
              <a:t>Gandhinagar</a:t>
            </a:r>
            <a:r>
              <a:rPr lang="en-US" sz="3000" cap="small" dirty="0" smtClean="0">
                <a:latin typeface="Constantia" pitchFamily="18" charset="0"/>
              </a:rPr>
              <a:t> Institute of Technology</a:t>
            </a:r>
            <a:endParaRPr kumimoji="0" lang="en-US" sz="3000" b="0" i="0" u="none" strike="noStrike" kern="1200" cap="small" spc="0" normalizeH="0" baseline="0" noProof="0" dirty="0">
              <a:ln>
                <a:noFill/>
              </a:ln>
              <a:solidFill>
                <a:schemeClr val="lt1"/>
              </a:solidFill>
              <a:effectLst/>
              <a:uLnTx/>
              <a:uFillTx/>
              <a:latin typeface="Constantia" pitchFamily="18" charset="0"/>
              <a:ea typeface="+mn-ea"/>
              <a:cs typeface="+mn-cs"/>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aircraft is the second fastest method of transport, after the rocket.</a:t>
            </a:r>
            <a:endParaRPr lang="en-US" dirty="0"/>
          </a:p>
        </p:txBody>
      </p:sp>
      <p:sp>
        <p:nvSpPr>
          <p:cNvPr id="3" name="Content Placeholder 2"/>
          <p:cNvSpPr>
            <a:spLocks noGrp="1"/>
          </p:cNvSpPr>
          <p:nvPr>
            <p:ph sz="quarter" idx="1"/>
          </p:nvPr>
        </p:nvSpPr>
        <p:spPr/>
        <p:txBody>
          <a:bodyPr/>
          <a:lstStyle/>
          <a:p>
            <a:endParaRPr lang="en-US" dirty="0"/>
          </a:p>
        </p:txBody>
      </p:sp>
      <p:pic>
        <p:nvPicPr>
          <p:cNvPr id="4098" name="Picture 2" descr="D:\Chintan's files\masthead-air-transport-dept-masthead.jpg"/>
          <p:cNvPicPr>
            <a:picLocks noChangeAspect="1" noChangeArrowheads="1"/>
          </p:cNvPicPr>
          <p:nvPr/>
        </p:nvPicPr>
        <p:blipFill>
          <a:blip r:embed="rId3"/>
          <a:srcRect/>
          <a:stretch>
            <a:fillRect/>
          </a:stretch>
        </p:blipFill>
        <p:spPr bwMode="auto">
          <a:xfrm>
            <a:off x="0" y="2438400"/>
            <a:ext cx="9144000" cy="4419600"/>
          </a:xfrm>
          <a:prstGeom prst="rect">
            <a:avLst/>
          </a:prstGeom>
          <a:noFill/>
        </p:spPr>
      </p:pic>
    </p:spTree>
  </p:cSld>
  <p:clrMapOvr>
    <a:masterClrMapping/>
  </p:clrMapOvr>
  <p:transition spd="slow">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52600"/>
          </a:xfrm>
        </p:spPr>
        <p:style>
          <a:lnRef idx="1">
            <a:schemeClr val="accent6"/>
          </a:lnRef>
          <a:fillRef idx="2">
            <a:schemeClr val="accent6"/>
          </a:fillRef>
          <a:effectRef idx="1">
            <a:schemeClr val="accent6"/>
          </a:effectRef>
          <a:fontRef idx="minor">
            <a:schemeClr val="dk1"/>
          </a:fontRef>
        </p:style>
        <p:txBody>
          <a:bodyPr/>
          <a:lstStyle/>
          <a:p>
            <a:r>
              <a:rPr lang="en-US" dirty="0" smtClean="0"/>
              <a:t>“The Wright brothers “ first flight in 1903.</a:t>
            </a:r>
            <a:endParaRPr lang="en-US" dirty="0"/>
          </a:p>
        </p:txBody>
      </p:sp>
      <p:pic>
        <p:nvPicPr>
          <p:cNvPr id="6146" name="Picture 2"/>
          <p:cNvPicPr>
            <a:picLocks noGrp="1" noChangeAspect="1" noChangeArrowheads="1"/>
          </p:cNvPicPr>
          <p:nvPr>
            <p:ph sz="quarter" idx="1"/>
          </p:nvPr>
        </p:nvPicPr>
        <p:blipFill>
          <a:blip r:embed="rId3"/>
          <a:srcRect/>
          <a:stretch>
            <a:fillRect/>
          </a:stretch>
        </p:blipFill>
        <p:spPr bwMode="auto">
          <a:xfrm>
            <a:off x="0" y="1676401"/>
            <a:ext cx="9144002" cy="5181600"/>
          </a:xfrm>
          <a:prstGeom prst="rect">
            <a:avLst/>
          </a:prstGeom>
          <a:noFill/>
          <a:ln w="9525">
            <a:noFill/>
            <a:miter lim="800000"/>
            <a:headEnd/>
            <a:tailEnd/>
          </a:ln>
          <a:effectLst/>
        </p:spPr>
      </p:pic>
    </p:spTree>
  </p:cSld>
  <p:clrMapOvr>
    <a:masterClrMapping/>
  </p:clrMapOvr>
  <p:transition spd="slow">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685800"/>
          </a:xfrm>
        </p:spPr>
        <p:txBody>
          <a:bodyPr>
            <a:normAutofit/>
          </a:bodyPr>
          <a:lstStyle/>
          <a:p>
            <a:endParaRPr lang="en-US" dirty="0"/>
          </a:p>
        </p:txBody>
      </p:sp>
      <p:sp>
        <p:nvSpPr>
          <p:cNvPr id="3" name="Content Placeholder 2"/>
          <p:cNvSpPr>
            <a:spLocks noGrp="1"/>
          </p:cNvSpPr>
          <p:nvPr>
            <p:ph sz="quarter" idx="1"/>
          </p:nvPr>
        </p:nvSpPr>
        <p:spPr/>
        <p:txBody>
          <a:bodyPr/>
          <a:lstStyle/>
          <a:p>
            <a:endParaRPr lang="en-US"/>
          </a:p>
        </p:txBody>
      </p:sp>
      <p:pic>
        <p:nvPicPr>
          <p:cNvPr id="5122" name="Picture 2" descr="D:\Chintan's files\800px-Incheon_International_Airport.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5" name="TextBox 4"/>
          <p:cNvSpPr txBox="1"/>
          <p:nvPr/>
        </p:nvSpPr>
        <p:spPr>
          <a:xfrm>
            <a:off x="4876800" y="0"/>
            <a:ext cx="4267200" cy="523220"/>
          </a:xfrm>
          <a:prstGeom prst="rect">
            <a:avLst/>
          </a:prstGeom>
          <a:noFill/>
        </p:spPr>
        <p:txBody>
          <a:bodyPr wrap="square" rtlCol="0">
            <a:spAutoFit/>
          </a:bodyPr>
          <a:lstStyle/>
          <a:p>
            <a:r>
              <a:rPr lang="en-US" sz="2800" dirty="0" smtClean="0">
                <a:latin typeface="+mj-lt"/>
              </a:rPr>
              <a:t>AIRPORT (South Korea)</a:t>
            </a:r>
            <a:endParaRPr lang="en-US" sz="2800" dirty="0">
              <a:latin typeface="+mj-lt"/>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smtClean="0"/>
              <a:t>Airport engineering</a:t>
            </a:r>
            <a:endParaRPr lang="en-US" dirty="0"/>
          </a:p>
        </p:txBody>
      </p:sp>
      <p:sp>
        <p:nvSpPr>
          <p:cNvPr id="3" name="Content Placeholder 2"/>
          <p:cNvSpPr>
            <a:spLocks noGrp="1"/>
          </p:cNvSpPr>
          <p:nvPr>
            <p:ph sz="quarter" idx="1"/>
          </p:nvPr>
        </p:nvSpPr>
        <p:spPr/>
        <p:style>
          <a:lnRef idx="3">
            <a:schemeClr val="lt1"/>
          </a:lnRef>
          <a:fillRef idx="1">
            <a:schemeClr val="accent1"/>
          </a:fillRef>
          <a:effectRef idx="1">
            <a:schemeClr val="accent1"/>
          </a:effectRef>
          <a:fontRef idx="minor">
            <a:schemeClr val="lt1"/>
          </a:fontRef>
        </p:style>
        <p:txBody>
          <a:bodyPr>
            <a:normAutofit/>
          </a:bodyPr>
          <a:lstStyle/>
          <a:p>
            <a:r>
              <a:rPr lang="en-US" dirty="0" smtClean="0"/>
              <a:t>Airport engineers design and construct airports. Airport engineers must account for the impacts and demands of aircraft in their design of airport facilities. These engineers must use the analysis of predominant wind direction to determine runway orientation, determine the size of runway border and safety areas, different wing tip to wing tip clearances for all gates and must designate the clear zones in the entire port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467600" cy="5410200"/>
          </a:xfrm>
          <a:effectLst>
            <a:outerShdw blurRad="152400" dist="317500" dir="5400000" sx="90000" sy="-19000" rotWithShape="0">
              <a:prstClr val="black">
                <a:alpha val="15000"/>
              </a:prstClr>
            </a:outerShdw>
          </a:effectLst>
        </p:spPr>
        <p:style>
          <a:lnRef idx="2">
            <a:schemeClr val="accent1"/>
          </a:lnRef>
          <a:fillRef idx="1">
            <a:schemeClr val="lt1"/>
          </a:fillRef>
          <a:effectRef idx="0">
            <a:schemeClr val="accent1"/>
          </a:effectRef>
          <a:fontRef idx="minor">
            <a:schemeClr val="dk1"/>
          </a:fontRef>
        </p:style>
        <p:txBody>
          <a:bodyPr>
            <a:normAutofit/>
          </a:bodyPr>
          <a:lstStyle/>
          <a:p>
            <a:pPr algn="ctr"/>
            <a:r>
              <a:rPr lang="en-US" sz="4400" dirty="0" smtClean="0"/>
              <a:t>THANKS</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smtClean="0"/>
              <a:t>  Flow Of the presentation</a:t>
            </a:r>
            <a:endParaRPr lang="en-US" dirty="0"/>
          </a:p>
        </p:txBody>
      </p:sp>
      <p:sp>
        <p:nvSpPr>
          <p:cNvPr id="3" name="Content Placeholder 2"/>
          <p:cNvSpPr>
            <a:spLocks noGrp="1"/>
          </p:cNvSpPr>
          <p:nvPr>
            <p:ph sz="quarter" idx="1"/>
          </p:nvPr>
        </p:nvSpPr>
        <p:spPr>
          <a:xfrm>
            <a:off x="533400" y="1600200"/>
            <a:ext cx="7391400" cy="4873752"/>
          </a:xfrm>
          <a:effectLst>
            <a:glow rad="139700">
              <a:schemeClr val="accent1">
                <a:satMod val="175000"/>
                <a:alpha val="40000"/>
              </a:schemeClr>
            </a:glow>
            <a:outerShdw blurRad="50800" dist="25000" dir="5400000" rotWithShape="0">
              <a:srgbClr val="000000">
                <a:alpha val="40000"/>
              </a:srgbClr>
            </a:outerShdw>
          </a:effectLst>
        </p:spPr>
        <p:style>
          <a:lnRef idx="3">
            <a:schemeClr val="lt1"/>
          </a:lnRef>
          <a:fillRef idx="1">
            <a:schemeClr val="accent1"/>
          </a:fillRef>
          <a:effectRef idx="1">
            <a:schemeClr val="accent1"/>
          </a:effectRef>
          <a:fontRef idx="minor">
            <a:schemeClr val="lt1"/>
          </a:fontRef>
        </p:style>
        <p:txBody>
          <a:bodyPr/>
          <a:lstStyle/>
          <a:p>
            <a:pPr>
              <a:buClrTx/>
              <a:buFont typeface="Wingdings" pitchFamily="2" charset="2"/>
              <a:buChar char="§"/>
            </a:pPr>
            <a:r>
              <a:rPr lang="en-US" dirty="0" smtClean="0">
                <a:latin typeface="Rockwell" pitchFamily="18" charset="0"/>
              </a:rPr>
              <a:t>Introduction to the word TRANSPORTATIONS.</a:t>
            </a:r>
          </a:p>
          <a:p>
            <a:pPr>
              <a:buClrTx/>
              <a:buFont typeface="Wingdings" pitchFamily="2" charset="2"/>
              <a:buChar char="§"/>
            </a:pPr>
            <a:endParaRPr lang="en-US" dirty="0" smtClean="0">
              <a:latin typeface="Rockwell" pitchFamily="18" charset="0"/>
            </a:endParaRPr>
          </a:p>
          <a:p>
            <a:pPr>
              <a:buClrTx/>
              <a:buFont typeface="Wingdings" pitchFamily="2" charset="2"/>
              <a:buChar char="§"/>
            </a:pPr>
            <a:r>
              <a:rPr lang="en-US" dirty="0" smtClean="0">
                <a:latin typeface="Rockwell" pitchFamily="18" charset="0"/>
              </a:rPr>
              <a:t>Transport infrastructure</a:t>
            </a:r>
          </a:p>
          <a:p>
            <a:pPr>
              <a:buClrTx/>
              <a:buFont typeface="Wingdings" pitchFamily="2" charset="2"/>
              <a:buChar char="§"/>
            </a:pPr>
            <a:endParaRPr lang="en-US" dirty="0" smtClean="0">
              <a:latin typeface="Rockwell" pitchFamily="18" charset="0"/>
            </a:endParaRPr>
          </a:p>
          <a:p>
            <a:pPr>
              <a:buClrTx/>
              <a:buFont typeface="Wingdings" pitchFamily="2" charset="2"/>
              <a:buChar char="§"/>
            </a:pPr>
            <a:r>
              <a:rPr lang="en-US" dirty="0" smtClean="0">
                <a:latin typeface="Rockwell" pitchFamily="18" charset="0"/>
              </a:rPr>
              <a:t>Mode of  Transport</a:t>
            </a:r>
          </a:p>
          <a:p>
            <a:pPr>
              <a:buClrTx/>
              <a:buFont typeface="Wingdings" pitchFamily="2" charset="2"/>
              <a:buChar char="§"/>
            </a:pPr>
            <a:endParaRPr lang="en-US" dirty="0" smtClean="0">
              <a:latin typeface="Rockwell" pitchFamily="18" charset="0"/>
            </a:endParaRPr>
          </a:p>
          <a:p>
            <a:pPr>
              <a:buClrTx/>
              <a:buFont typeface="Wingdings" pitchFamily="2" charset="2"/>
              <a:buChar char="§"/>
            </a:pPr>
            <a:r>
              <a:rPr lang="en-US" dirty="0" smtClean="0">
                <a:latin typeface="Rockwell" pitchFamily="18" charset="0"/>
              </a:rPr>
              <a:t>Airport engineering</a:t>
            </a:r>
          </a:p>
          <a:p>
            <a:pPr>
              <a:buClrTx/>
              <a:buFont typeface="Wingdings" pitchFamily="2" charset="2"/>
              <a:buChar char="§"/>
            </a:pPr>
            <a:endParaRPr lang="en-US"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Placeholder 4" descr="plane-1024x576.png"/>
          <p:cNvPicPr>
            <a:picLocks noGrp="1" noChangeAspect="1"/>
          </p:cNvPicPr>
          <p:nvPr>
            <p:ph type="pic" idx="1"/>
          </p:nvPr>
        </p:nvPicPr>
        <p:blipFill>
          <a:blip r:embed="rId3"/>
          <a:srcRect l="24688" r="24688"/>
          <a:stretch>
            <a:fillRect/>
          </a:stretch>
        </p:blipFill>
        <p:spPr>
          <a:xfrm>
            <a:off x="4876800" y="0"/>
            <a:ext cx="4267200" cy="6858000"/>
          </a:xfrm>
        </p:spPr>
      </p:pic>
      <p:sp>
        <p:nvSpPr>
          <p:cNvPr id="4" name="Text Placeholder 3"/>
          <p:cNvSpPr>
            <a:spLocks noGrp="1"/>
          </p:cNvSpPr>
          <p:nvPr>
            <p:ph type="body" sz="half" idx="2"/>
          </p:nvPr>
        </p:nvSpPr>
        <p:spPr>
          <a:xfrm>
            <a:off x="0" y="0"/>
            <a:ext cx="4953000" cy="6858000"/>
          </a:xfrm>
          <a:ln/>
          <a:effectLst>
            <a:glow rad="228600">
              <a:schemeClr val="accent6">
                <a:satMod val="175000"/>
                <a:alpha val="40000"/>
              </a:schemeClr>
            </a:glow>
            <a:outerShdw blurRad="50800" dist="25000" dir="5400000" rotWithShape="0">
              <a:srgbClr val="000000">
                <a:alpha val="40000"/>
              </a:srgbClr>
            </a:outerShdw>
          </a:effectLst>
        </p:spPr>
        <p:style>
          <a:lnRef idx="1">
            <a:schemeClr val="accent2"/>
          </a:lnRef>
          <a:fillRef idx="2">
            <a:schemeClr val="accent2"/>
          </a:fillRef>
          <a:effectRef idx="1">
            <a:schemeClr val="accent2"/>
          </a:effectRef>
          <a:fontRef idx="minor">
            <a:schemeClr val="dk1"/>
          </a:fontRef>
        </p:style>
        <p:txBody>
          <a:bodyPr>
            <a:noAutofit/>
          </a:bodyPr>
          <a:lstStyle/>
          <a:p>
            <a:r>
              <a:rPr lang="en-US" sz="2400" dirty="0" smtClean="0">
                <a:latin typeface="Rockwell" pitchFamily="18" charset="0"/>
                <a:cs typeface="Aparajita" pitchFamily="34" charset="0"/>
              </a:rPr>
              <a:t>Transport or </a:t>
            </a:r>
          </a:p>
          <a:p>
            <a:r>
              <a:rPr lang="en-US" sz="2400" dirty="0" smtClean="0">
                <a:latin typeface="Rockwell" pitchFamily="18" charset="0"/>
                <a:cs typeface="Aparajita" pitchFamily="34" charset="0"/>
              </a:rPr>
              <a:t>Transportation is the movement of people, animals and goods </a:t>
            </a:r>
          </a:p>
          <a:p>
            <a:r>
              <a:rPr lang="en-US" sz="2400" dirty="0" smtClean="0">
                <a:latin typeface="Rockwell" pitchFamily="18" charset="0"/>
                <a:cs typeface="Aparajita" pitchFamily="34" charset="0"/>
              </a:rPr>
              <a:t>from one location to another. </a:t>
            </a:r>
          </a:p>
          <a:p>
            <a:endParaRPr lang="en-US" sz="2400" dirty="0" smtClean="0">
              <a:latin typeface="Rockwell" pitchFamily="18" charset="0"/>
              <a:cs typeface="Aparajita" pitchFamily="34" charset="0"/>
            </a:endParaRPr>
          </a:p>
          <a:p>
            <a:r>
              <a:rPr lang="en-US" sz="2400" dirty="0" smtClean="0">
                <a:latin typeface="Rockwell" pitchFamily="18" charset="0"/>
                <a:cs typeface="Aparajita" pitchFamily="34" charset="0"/>
              </a:rPr>
              <a:t>Modes of transport include air, rail ,road ,</a:t>
            </a:r>
          </a:p>
          <a:p>
            <a:r>
              <a:rPr lang="en-US" sz="2400" dirty="0" smtClean="0">
                <a:latin typeface="Rockwell" pitchFamily="18" charset="0"/>
                <a:cs typeface="Aparajita" pitchFamily="34" charset="0"/>
              </a:rPr>
              <a:t>Water , cable ,pipeline and space. </a:t>
            </a:r>
          </a:p>
          <a:p>
            <a:endParaRPr lang="en-US" sz="2400" dirty="0" smtClean="0">
              <a:latin typeface="Rockwell" pitchFamily="18" charset="0"/>
              <a:cs typeface="Aparajita" pitchFamily="34" charset="0"/>
            </a:endParaRPr>
          </a:p>
          <a:p>
            <a:endParaRPr lang="en-US" sz="2400" dirty="0" smtClean="0">
              <a:latin typeface="Rockwell" pitchFamily="18" charset="0"/>
              <a:cs typeface="Aparajita" pitchFamily="34" charset="0"/>
            </a:endParaRPr>
          </a:p>
          <a:p>
            <a:r>
              <a:rPr lang="en-US" sz="2400" dirty="0" smtClean="0">
                <a:latin typeface="Rockwell" pitchFamily="18" charset="0"/>
                <a:cs typeface="Aparajita" pitchFamily="34" charset="0"/>
              </a:rPr>
              <a:t>The field can be divided into infrastructure, vehicles and operations.</a:t>
            </a:r>
            <a:endParaRPr lang="en-US" sz="2400" dirty="0">
              <a:latin typeface="Rockwell" pitchFamily="18" charset="0"/>
              <a:cs typeface="Aparajita" pitchFamily="34" charset="0"/>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en-US" sz="3200" dirty="0" smtClean="0"/>
              <a:t>Transport infrastructure</a:t>
            </a:r>
            <a:br>
              <a:rPr lang="en-US" sz="3200" dirty="0" smtClean="0"/>
            </a:br>
            <a:endParaRPr lang="en-US" dirty="0"/>
          </a:p>
        </p:txBody>
      </p:sp>
      <p:sp>
        <p:nvSpPr>
          <p:cNvPr id="6" name="Content Placeholder 5"/>
          <p:cNvSpPr>
            <a:spLocks noGrp="1"/>
          </p:cNvSpPr>
          <p:nvPr>
            <p:ph sz="quarter" idx="1"/>
          </p:nvPr>
        </p:nvSpPr>
        <p:spPr/>
        <p:style>
          <a:lnRef idx="3">
            <a:schemeClr val="lt1"/>
          </a:lnRef>
          <a:fillRef idx="1">
            <a:schemeClr val="accent1"/>
          </a:fillRef>
          <a:effectRef idx="1">
            <a:schemeClr val="accent1"/>
          </a:effectRef>
          <a:fontRef idx="minor">
            <a:schemeClr val="lt1"/>
          </a:fontRef>
        </p:style>
        <p:txBody>
          <a:bodyPr>
            <a:normAutofit/>
          </a:bodyPr>
          <a:lstStyle/>
          <a:p>
            <a:pPr>
              <a:buClrTx/>
            </a:pPr>
            <a:r>
              <a:rPr lang="en-US" dirty="0" smtClean="0"/>
              <a:t>Transport infrastructure consists of the fixed installations necessary for transport, including roads, railways, airways, waterways, canals and pipelines and terminals such as airports, railway stations, bus stations, warehouses, trucking terminals, refueling depots (including fueling docks and fuel stations) and seaports. Terminals may be used both for interchange of passengers and cargo and for maintenance. </a:t>
            </a:r>
            <a:endParaRPr lang="en-US" dirty="0"/>
          </a:p>
        </p:txBody>
      </p:sp>
    </p:spTree>
  </p:cSld>
  <p:clrMapOvr>
    <a:masterClrMapping/>
  </p:clrMapOvr>
  <p:transition spd="slow">
    <p:pull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3200" dirty="0" smtClean="0"/>
              <a:t>Mode of  Transport</a:t>
            </a:r>
            <a:br>
              <a:rPr lang="en-US" sz="3200" dirty="0" smtClean="0"/>
            </a:br>
            <a:endParaRPr lang="en-US" dirty="0"/>
          </a:p>
        </p:txBody>
      </p:sp>
      <p:sp>
        <p:nvSpPr>
          <p:cNvPr id="3" name="Content Placeholder 2"/>
          <p:cNvSpPr>
            <a:spLocks noGrp="1"/>
          </p:cNvSpPr>
          <p:nvPr>
            <p:ph sz="quarter" idx="1"/>
          </p:nvPr>
        </p:nvSpPr>
        <p:spPr>
          <a:xfrm>
            <a:off x="457200" y="1600200"/>
            <a:ext cx="7467600" cy="4492752"/>
          </a:xfrm>
        </p:spPr>
        <p:style>
          <a:lnRef idx="3">
            <a:schemeClr val="lt1"/>
          </a:lnRef>
          <a:fillRef idx="1">
            <a:schemeClr val="accent1"/>
          </a:fillRef>
          <a:effectRef idx="1">
            <a:schemeClr val="accent1"/>
          </a:effectRef>
          <a:fontRef idx="minor">
            <a:schemeClr val="lt1"/>
          </a:fontRef>
        </p:style>
        <p:txBody>
          <a:bodyPr/>
          <a:lstStyle/>
          <a:p>
            <a:pPr>
              <a:buClr>
                <a:schemeClr val="tx1"/>
              </a:buClr>
            </a:pPr>
            <a:endParaRPr lang="en-US" b="1" dirty="0" smtClean="0"/>
          </a:p>
          <a:p>
            <a:pPr>
              <a:buClr>
                <a:schemeClr val="tx1"/>
              </a:buClr>
            </a:pPr>
            <a:r>
              <a:rPr lang="en-US" dirty="0" smtClean="0"/>
              <a:t>Air</a:t>
            </a:r>
          </a:p>
          <a:p>
            <a:pPr>
              <a:buClr>
                <a:schemeClr val="tx1"/>
              </a:buClr>
            </a:pPr>
            <a:r>
              <a:rPr lang="en-US" dirty="0" smtClean="0"/>
              <a:t>Road</a:t>
            </a:r>
          </a:p>
          <a:p>
            <a:pPr>
              <a:buClr>
                <a:schemeClr val="tx1"/>
              </a:buClr>
            </a:pPr>
            <a:r>
              <a:rPr lang="en-US" dirty="0" smtClean="0"/>
              <a:t>Rail</a:t>
            </a:r>
          </a:p>
          <a:p>
            <a:pPr>
              <a:buClr>
                <a:schemeClr val="tx1"/>
              </a:buClr>
            </a:pPr>
            <a:r>
              <a:rPr lang="en-US" dirty="0" smtClean="0"/>
              <a:t>Water</a:t>
            </a:r>
          </a:p>
          <a:p>
            <a:pPr>
              <a:buClr>
                <a:schemeClr val="tx1"/>
              </a:buClr>
            </a:pPr>
            <a:r>
              <a:rPr lang="en-US" dirty="0" smtClean="0"/>
              <a:t>Other Modes (pipe lines)</a:t>
            </a:r>
          </a:p>
        </p:txBody>
      </p:sp>
    </p:spTree>
  </p:cSld>
  <p:clrMapOvr>
    <a:masterClrMapping/>
  </p:clrMapOvr>
  <p:transition spd="slow">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2050" name="Picture 2" descr="D:\Chintan's files\800px-Airfrance.a318-100.f-guga.arp.jpg"/>
          <p:cNvPicPr>
            <a:picLocks noChangeAspect="1" noChangeArrowheads="1"/>
          </p:cNvPicPr>
          <p:nvPr/>
        </p:nvPicPr>
        <p:blipFill>
          <a:blip r:embed="rId3"/>
          <a:srcRect/>
          <a:stretch>
            <a:fillRect/>
          </a:stretch>
        </p:blipFill>
        <p:spPr bwMode="auto">
          <a:xfrm>
            <a:off x="0" y="-152400"/>
            <a:ext cx="9144000" cy="3200400"/>
          </a:xfrm>
          <a:prstGeom prst="rect">
            <a:avLst/>
          </a:prstGeom>
          <a:noFill/>
        </p:spPr>
      </p:pic>
      <p:pic>
        <p:nvPicPr>
          <p:cNvPr id="2051" name="Picture 3" descr="D:\Chintan's files\800px-I-80_Eastshore_Fwy.jpg"/>
          <p:cNvPicPr>
            <a:picLocks noChangeAspect="1" noChangeArrowheads="1"/>
          </p:cNvPicPr>
          <p:nvPr/>
        </p:nvPicPr>
        <p:blipFill>
          <a:blip r:embed="rId4"/>
          <a:srcRect/>
          <a:stretch>
            <a:fillRect/>
          </a:stretch>
        </p:blipFill>
        <p:spPr bwMode="auto">
          <a:xfrm>
            <a:off x="0" y="3048000"/>
            <a:ext cx="9144000" cy="3810000"/>
          </a:xfrm>
          <a:prstGeom prst="rect">
            <a:avLst/>
          </a:prstGeom>
          <a:noFill/>
        </p:spPr>
      </p:pic>
      <p:sp>
        <p:nvSpPr>
          <p:cNvPr id="8" name="TextBox 7"/>
          <p:cNvSpPr txBox="1"/>
          <p:nvPr/>
        </p:nvSpPr>
        <p:spPr>
          <a:xfrm>
            <a:off x="8531332" y="-184666"/>
            <a:ext cx="612668" cy="369332"/>
          </a:xfrm>
          <a:prstGeom prst="rect">
            <a:avLst/>
          </a:prstGeom>
          <a:noFill/>
        </p:spPr>
        <p:txBody>
          <a:bodyPr wrap="none" rtlCol="0">
            <a:spAutoFit/>
          </a:bodyPr>
          <a:lstStyle/>
          <a:p>
            <a:r>
              <a:rPr lang="en-US" dirty="0" smtClean="0"/>
              <a:t>AIR</a:t>
            </a:r>
            <a:endParaRPr lang="en-US" dirty="0"/>
          </a:p>
        </p:txBody>
      </p:sp>
      <p:sp>
        <p:nvSpPr>
          <p:cNvPr id="9" name="TextBox 8"/>
          <p:cNvSpPr txBox="1"/>
          <p:nvPr/>
        </p:nvSpPr>
        <p:spPr>
          <a:xfrm>
            <a:off x="8266837" y="3048000"/>
            <a:ext cx="877163" cy="369332"/>
          </a:xfrm>
          <a:prstGeom prst="rect">
            <a:avLst/>
          </a:prstGeom>
          <a:noFill/>
        </p:spPr>
        <p:txBody>
          <a:bodyPr wrap="none" rtlCol="0">
            <a:spAutoFit/>
          </a:bodyPr>
          <a:lstStyle/>
          <a:p>
            <a:r>
              <a:rPr lang="en-US" dirty="0" smtClean="0"/>
              <a:t>ROAD</a:t>
            </a:r>
            <a:endParaRPr lang="en-US" dirty="0"/>
          </a:p>
        </p:txBody>
      </p:sp>
    </p:spTree>
  </p:cSld>
  <p:clrMapOvr>
    <a:masterClrMapping/>
  </p:clrMapOvr>
  <p:transition spd="slow">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5" descr="D:\Chintan's files\800px-Jadrolinija_supetar_ferry.JPG"/>
          <p:cNvPicPr>
            <a:picLocks noGrp="1" noChangeAspect="1" noChangeArrowheads="1"/>
          </p:cNvPicPr>
          <p:nvPr>
            <p:ph sz="quarter" idx="1"/>
          </p:nvPr>
        </p:nvPicPr>
        <p:blipFill>
          <a:blip r:embed="rId3"/>
          <a:stretch>
            <a:fillRect/>
          </a:stretch>
        </p:blipFill>
        <p:spPr bwMode="auto">
          <a:xfrm>
            <a:off x="0" y="3189541"/>
            <a:ext cx="9144000" cy="3668459"/>
          </a:xfrm>
          <a:prstGeom prst="rect">
            <a:avLst/>
          </a:prstGeom>
          <a:noFill/>
        </p:spPr>
      </p:pic>
      <p:pic>
        <p:nvPicPr>
          <p:cNvPr id="5" name="Picture 4" descr="D:\Chintan's files\800px-ICE1_Schellenberg.jpg"/>
          <p:cNvPicPr>
            <a:picLocks noChangeAspect="1" noChangeArrowheads="1"/>
          </p:cNvPicPr>
          <p:nvPr/>
        </p:nvPicPr>
        <p:blipFill>
          <a:blip r:embed="rId4"/>
          <a:srcRect/>
          <a:stretch>
            <a:fillRect/>
          </a:stretch>
        </p:blipFill>
        <p:spPr bwMode="auto">
          <a:xfrm>
            <a:off x="0" y="0"/>
            <a:ext cx="9143999" cy="3200399"/>
          </a:xfrm>
          <a:prstGeom prst="rect">
            <a:avLst/>
          </a:prstGeom>
          <a:noFill/>
        </p:spPr>
      </p:pic>
      <p:sp>
        <p:nvSpPr>
          <p:cNvPr id="7" name="TextBox 6"/>
          <p:cNvSpPr txBox="1"/>
          <p:nvPr/>
        </p:nvSpPr>
        <p:spPr>
          <a:xfrm>
            <a:off x="8377443" y="0"/>
            <a:ext cx="766557" cy="369332"/>
          </a:xfrm>
          <a:prstGeom prst="rect">
            <a:avLst/>
          </a:prstGeom>
          <a:noFill/>
        </p:spPr>
        <p:txBody>
          <a:bodyPr wrap="none" rtlCol="0">
            <a:spAutoFit/>
          </a:bodyPr>
          <a:lstStyle/>
          <a:p>
            <a:r>
              <a:rPr lang="en-US" dirty="0" smtClean="0"/>
              <a:t>RAIL</a:t>
            </a:r>
            <a:endParaRPr lang="en-US" dirty="0"/>
          </a:p>
        </p:txBody>
      </p:sp>
      <p:sp>
        <p:nvSpPr>
          <p:cNvPr id="8" name="TextBox 7"/>
          <p:cNvSpPr txBox="1"/>
          <p:nvPr/>
        </p:nvSpPr>
        <p:spPr>
          <a:xfrm>
            <a:off x="8079285" y="3200400"/>
            <a:ext cx="1064715" cy="369332"/>
          </a:xfrm>
          <a:prstGeom prst="rect">
            <a:avLst/>
          </a:prstGeom>
          <a:noFill/>
        </p:spPr>
        <p:txBody>
          <a:bodyPr wrap="none" rtlCol="0">
            <a:spAutoFit/>
          </a:bodyPr>
          <a:lstStyle/>
          <a:p>
            <a:r>
              <a:rPr lang="en-US" dirty="0" smtClean="0"/>
              <a:t>WATER</a:t>
            </a:r>
            <a:endParaRPr lang="en-US" dirty="0"/>
          </a:p>
        </p:txBody>
      </p:sp>
    </p:spTree>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D:\Chintan's files\800px-Trans-Alaska_Pipeline_System_Luca_Galuzzi_2005.jpg"/>
          <p:cNvPicPr>
            <a:picLocks noGrp="1" noChangeAspect="1" noChangeArrowheads="1"/>
          </p:cNvPicPr>
          <p:nvPr>
            <p:ph sz="quarter" idx="1"/>
          </p:nvPr>
        </p:nvPicPr>
        <p:blipFill>
          <a:blip r:embed="rId3"/>
          <a:srcRect/>
          <a:stretch>
            <a:fillRect/>
          </a:stretch>
        </p:blipFill>
        <p:spPr bwMode="auto">
          <a:xfrm>
            <a:off x="0" y="0"/>
            <a:ext cx="9144000" cy="6858000"/>
          </a:xfrm>
          <a:prstGeom prst="rect">
            <a:avLst/>
          </a:prstGeom>
          <a:noFill/>
        </p:spPr>
      </p:pic>
      <p:sp>
        <p:nvSpPr>
          <p:cNvPr id="5" name="TextBox 4"/>
          <p:cNvSpPr txBox="1"/>
          <p:nvPr/>
        </p:nvSpPr>
        <p:spPr>
          <a:xfrm>
            <a:off x="7194427" y="0"/>
            <a:ext cx="1949573" cy="369332"/>
          </a:xfrm>
          <a:prstGeom prst="rect">
            <a:avLst/>
          </a:prstGeom>
          <a:noFill/>
        </p:spPr>
        <p:txBody>
          <a:bodyPr wrap="none" rtlCol="0">
            <a:spAutoFit/>
          </a:bodyPr>
          <a:lstStyle/>
          <a:p>
            <a:r>
              <a:rPr lang="en-US" dirty="0" smtClean="0"/>
              <a:t>Other (pipe line)</a:t>
            </a:r>
            <a:endParaRPr lang="en-US" dirty="0"/>
          </a:p>
        </p:txBody>
      </p:sp>
    </p:spTree>
  </p:cSld>
  <p:clrMapOvr>
    <a:masterClrMapping/>
  </p:clrMapOvr>
  <p:transition spd="slow">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en-US" dirty="0" smtClean="0"/>
              <a:t>Air</a:t>
            </a:r>
            <a:endParaRPr lang="en-US" dirty="0"/>
          </a:p>
        </p:txBody>
      </p:sp>
      <p:sp>
        <p:nvSpPr>
          <p:cNvPr id="3" name="Content Placeholder 2"/>
          <p:cNvSpPr>
            <a:spLocks noGrp="1"/>
          </p:cNvSpPr>
          <p:nvPr>
            <p:ph sz="quarter" idx="1"/>
          </p:nvPr>
        </p:nvSpPr>
        <p:spPr/>
        <p:style>
          <a:lnRef idx="3">
            <a:schemeClr val="lt1"/>
          </a:lnRef>
          <a:fillRef idx="1">
            <a:schemeClr val="accent1"/>
          </a:fillRef>
          <a:effectRef idx="1">
            <a:schemeClr val="accent1"/>
          </a:effectRef>
          <a:fontRef idx="minor">
            <a:schemeClr val="lt1"/>
          </a:fontRef>
        </p:style>
        <p:txBody>
          <a:bodyPr>
            <a:normAutofit/>
          </a:bodyPr>
          <a:lstStyle/>
          <a:p>
            <a:r>
              <a:rPr lang="en-US" dirty="0" smtClean="0">
                <a:latin typeface="Rockwell" pitchFamily="18" charset="0"/>
              </a:rPr>
              <a:t>A fixed-wing aircraft, commonly called airplane, is a heavier-than-air craft where movement of the air in relation to the wings is used to generate lift. The term is used to distinguish from rotary-wing aircraft, where the movement of the lift surfaces relative to the air generates lift. A gyroplane is both fixed-wing and rotary-wing. Fixed-wing aircraft range from small trainers and recreational aircraft to large airliners and military cargo aircraft. </a:t>
            </a:r>
            <a:endParaRPr lang="en-US" dirty="0">
              <a:latin typeface="Rockwell" pitchFamily="18" charset="0"/>
            </a:endParaRPr>
          </a:p>
        </p:txBody>
      </p:sp>
    </p:spTree>
  </p:cSld>
  <p:clrMapOvr>
    <a:masterClrMapping/>
  </p:clrMapOvr>
  <p:transition spd="med">
    <p:split orient="ver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186</TotalTime>
  <Words>185</Words>
  <Application>Microsoft Office PowerPoint</Application>
  <PresentationFormat>On-screen Show (4:3)</PresentationFormat>
  <Paragraphs>58</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PATEL CHINTAN  (130120119136)  POLARA  JAYDIP  (130120119178)   PATEL HARSH J  (130120119140) PATEL HARSHIL  (130120119142) , ASHUTOSH KUMA(130120119009) </vt:lpstr>
      <vt:lpstr>  Flow Of the presentation</vt:lpstr>
      <vt:lpstr>Slide 3</vt:lpstr>
      <vt:lpstr>Transport infrastructure </vt:lpstr>
      <vt:lpstr>Mode of  Transport </vt:lpstr>
      <vt:lpstr>Slide 6</vt:lpstr>
      <vt:lpstr>Slide 7</vt:lpstr>
      <vt:lpstr>Slide 8</vt:lpstr>
      <vt:lpstr>Air</vt:lpstr>
      <vt:lpstr>The aircraft is the second fastest method of transport, after the rocket.</vt:lpstr>
      <vt:lpstr>“The Wright brothers “ first flight in 1903.</vt:lpstr>
      <vt:lpstr>Slide 12</vt:lpstr>
      <vt:lpstr>Airport engineering</vt:lpstr>
      <vt:lpstr>THANKS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 VINOD PATEL</dc:creator>
  <cp:lastModifiedBy>Hiren Trivedi</cp:lastModifiedBy>
  <cp:revision>28</cp:revision>
  <dcterms:created xsi:type="dcterms:W3CDTF">2006-08-16T00:00:00Z</dcterms:created>
  <dcterms:modified xsi:type="dcterms:W3CDTF">2013-12-19T05:18:31Z</dcterms:modified>
</cp:coreProperties>
</file>